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5" r:id="rId2"/>
    <p:sldId id="346" r:id="rId3"/>
    <p:sldId id="355" r:id="rId4"/>
    <p:sldId id="356" r:id="rId5"/>
    <p:sldId id="357" r:id="rId6"/>
    <p:sldId id="359" r:id="rId7"/>
    <p:sldId id="360" r:id="rId8"/>
    <p:sldId id="363" r:id="rId9"/>
    <p:sldId id="361" r:id="rId10"/>
    <p:sldId id="3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0" autoAdjust="0"/>
    <p:restoredTop sz="90929"/>
  </p:normalViewPr>
  <p:slideViewPr>
    <p:cSldViewPr>
      <p:cViewPr varScale="1">
        <p:scale>
          <a:sx n="68" d="100"/>
          <a:sy n="68" d="100"/>
        </p:scale>
        <p:origin x="11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017A63D-283E-4972-B94E-5F6BA21DF2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178-04A6-4512-A987-DFCA5DC7E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680C-AA06-4255-86FA-774C6A67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4F06-9984-4477-9A43-891386641C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794AE0-50AF-46E6-ADBB-5A055D2AF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C0A60-BC7B-445C-8E8F-357D723D06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D943-C969-4D0A-B5F4-7F72DF515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DEE9-2C7B-4442-AEAC-C1E852733F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9D2A-F20F-455C-88F9-6DBFDC962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5-8640-4647-8798-4D9A851FA3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42BA6A3-F030-4BA6-A8D6-638B24838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C27797-2DFF-4C83-80E2-7FA98D641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noProof="1"/>
              <a:t>ИСТОРИЯ РАЗВИТИЯ И ОСНОВНЫЕ ДОСТИЖЕНИЯ МОЛЕКУЛЯРНОЙ СИСТЕМАТИКИ</a:t>
            </a:r>
            <a:endParaRPr lang="ru-RU" sz="3200" i="1" noProof="1"/>
          </a:p>
        </p:txBody>
      </p:sp>
    </p:spTree>
    <p:extLst>
      <p:ext uri="{BB962C8B-B14F-4D97-AF65-F5344CB8AC3E}">
        <p14:creationId xmlns:p14="http://schemas.microsoft.com/office/powerpoint/2010/main" val="23121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</a:p>
          <a:p>
            <a:pPr lvl="1"/>
            <a:r>
              <a:rPr lang="ru-RU" sz="1800" i="1" dirty="0"/>
              <a:t>Вид – это биологический объект, состоящий из организмов, сохраняющий свою индивидуальность во времени и пространстве, и имеющий свою собственную эволюционную судьбу и исторические тенденции.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836712"/>
            <a:ext cx="7772400" cy="4572000"/>
          </a:xfrm>
        </p:spPr>
        <p:txBody>
          <a:bodyPr/>
          <a:lstStyle/>
          <a:p>
            <a:pPr lvl="0"/>
            <a:r>
              <a:rPr lang="ru-RU" sz="2800" dirty="0"/>
              <a:t>Введение</a:t>
            </a:r>
          </a:p>
          <a:p>
            <a:pPr lvl="0"/>
            <a:r>
              <a:rPr lang="ru-RU" sz="2800" dirty="0"/>
              <a:t>Понятие «вид». Концепции вида</a:t>
            </a:r>
          </a:p>
          <a:p>
            <a:pPr lvl="0"/>
            <a:r>
              <a:rPr lang="ru-RU" sz="2800" dirty="0"/>
              <a:t>История развития и основные достижения молекулярной систематики</a:t>
            </a:r>
          </a:p>
          <a:p>
            <a:pPr lvl="1"/>
            <a:r>
              <a:rPr lang="ru-RU" dirty="0"/>
              <a:t>Работы А.Н. Белозерского</a:t>
            </a:r>
          </a:p>
          <a:p>
            <a:pPr lvl="1"/>
            <a:r>
              <a:rPr lang="ru-RU" dirty="0"/>
              <a:t>Концепция «молекулярных часов»</a:t>
            </a:r>
          </a:p>
          <a:p>
            <a:pPr lvl="1"/>
            <a:r>
              <a:rPr lang="ru-RU" dirty="0"/>
              <a:t>Теория нейтральности молекулярной эволюции</a:t>
            </a:r>
          </a:p>
          <a:p>
            <a:pPr lvl="1"/>
            <a:r>
              <a:rPr lang="ru-RU" dirty="0"/>
              <a:t>Достижения </a:t>
            </a:r>
            <a:r>
              <a:rPr lang="ru-RU" dirty="0" smtClean="0"/>
              <a:t>1990 – 2000-х </a:t>
            </a:r>
            <a:r>
              <a:rPr lang="ru-RU" dirty="0"/>
              <a:t>годов. Система </a:t>
            </a:r>
            <a:r>
              <a:rPr lang="en-US" dirty="0"/>
              <a:t>APG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51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74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080" cy="4572000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pPr lvl="1"/>
            <a:r>
              <a:rPr lang="ru-RU" sz="1800" i="1" dirty="0"/>
              <a:t>Вид – группа особей, идентичных особи-эталону по диагностическим признакам</a:t>
            </a:r>
            <a:r>
              <a:rPr lang="ru-RU" sz="1800" i="1" dirty="0" smtClean="0"/>
              <a:t>.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pPr lvl="1"/>
            <a:r>
              <a:rPr lang="ru-RU" sz="1800" i="1" dirty="0"/>
              <a:t>Вид – признаваемая формальной классификацией группа особей, составляющих определенный этап развития данной эволюционной ветви.</a:t>
            </a:r>
            <a:endParaRPr lang="ru-RU" sz="1800" dirty="0" smtClean="0"/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pPr lvl="1"/>
            <a:r>
              <a:rPr lang="ru-RU" sz="1800" i="1" dirty="0"/>
              <a:t>Вид – группа особей, сходных по морфолого-анатомическим, физиолого-экологическим, биохимическим и генетическим признакам, занимающих естественный ареал, способных свободно скрещиваться между собой и давать плодовитое потомство.</a:t>
            </a:r>
          </a:p>
          <a:p>
            <a:pPr marL="320040" lvl="1" indent="0">
              <a:buNone/>
            </a:pPr>
            <a:r>
              <a:rPr lang="ru-RU" sz="1800" dirty="0"/>
              <a:t>Или:</a:t>
            </a:r>
          </a:p>
          <a:p>
            <a:pPr lvl="1"/>
            <a:r>
              <a:rPr lang="ru-RU" sz="1800" i="1" dirty="0"/>
              <a:t>Вид – это репродуктивно связанная совокупность популяций</a:t>
            </a:r>
            <a:endParaRPr lang="ru-RU" sz="1800" dirty="0" smtClean="0"/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pPr lvl="1"/>
            <a:r>
              <a:rPr lang="ru-RU" sz="1800" i="1" dirty="0"/>
              <a:t>Виды – это репродуктивно изолированные естественные популяции или группы популяций, возникающие в результате распада стволового (предкового) вида в ходе видообразования и прекращающие существовать в результате вымирания или нового акта видообразования.</a:t>
            </a:r>
            <a:endParaRPr lang="ru-RU" sz="1800" i="1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ru-RU" sz="1800" i="1" dirty="0"/>
              <a:t>Вид – наименьшая </a:t>
            </a:r>
            <a:r>
              <a:rPr lang="ru-RU" sz="1800" i="1" dirty="0" err="1"/>
              <a:t>монофилетическая</a:t>
            </a:r>
            <a:r>
              <a:rPr lang="ru-RU" sz="1800" i="1" dirty="0"/>
              <a:t> группа, которая заслуживает формального признания.</a:t>
            </a:r>
            <a:endParaRPr lang="en-US" sz="1800" dirty="0" smtClean="0"/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595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/>
          <a:lstStyle/>
          <a:p>
            <a:r>
              <a:rPr lang="ru-RU" dirty="0" smtClean="0"/>
              <a:t>Типологическая</a:t>
            </a:r>
          </a:p>
          <a:p>
            <a:r>
              <a:rPr lang="ru-RU" dirty="0" smtClean="0"/>
              <a:t>Номиналистическая</a:t>
            </a:r>
          </a:p>
          <a:p>
            <a:r>
              <a:rPr lang="ru-RU" dirty="0" smtClean="0"/>
              <a:t>Биологическая</a:t>
            </a:r>
          </a:p>
          <a:p>
            <a:r>
              <a:rPr lang="ru-RU" dirty="0" err="1" smtClean="0"/>
              <a:t>Хеннигова</a:t>
            </a:r>
            <a:endParaRPr lang="ru-RU" dirty="0" smtClean="0"/>
          </a:p>
          <a:p>
            <a:r>
              <a:rPr lang="ru-RU" dirty="0" smtClean="0"/>
              <a:t>Филогенетическая (</a:t>
            </a:r>
            <a:r>
              <a:rPr lang="en-US" dirty="0" err="1" smtClean="0"/>
              <a:t>Mishler</a:t>
            </a:r>
            <a:r>
              <a:rPr lang="en-US" dirty="0" smtClean="0"/>
              <a:t>, </a:t>
            </a:r>
            <a:r>
              <a:rPr lang="en-US" dirty="0" err="1" smtClean="0"/>
              <a:t>Theriot</a:t>
            </a:r>
            <a:r>
              <a:rPr lang="en-US" dirty="0" smtClean="0"/>
              <a:t>)</a:t>
            </a:r>
          </a:p>
          <a:p>
            <a:r>
              <a:rPr lang="ru-RU" dirty="0" smtClean="0"/>
              <a:t>Филогенетическая (</a:t>
            </a:r>
            <a:r>
              <a:rPr lang="en-US" dirty="0" smtClean="0"/>
              <a:t>Wheeler, </a:t>
            </a:r>
            <a:r>
              <a:rPr lang="en-US" dirty="0" err="1" smtClean="0"/>
              <a:t>Platnick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ru-RU" sz="1800" i="1" dirty="0"/>
              <a:t>Вид – это наименьшая совокупность популяций, где происходит половое размножение, или бесполых линий, которые характеризуются уникальной комбинацией состояний признаков.</a:t>
            </a:r>
            <a:endParaRPr lang="en-US" sz="1800" dirty="0" smtClean="0"/>
          </a:p>
          <a:p>
            <a:r>
              <a:rPr lang="ru-RU" dirty="0" smtClean="0"/>
              <a:t>Эволюционная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798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1EBFB8E-6878-494D-9BC0-0A4382DA0F7F}"/>
</file>

<file path=customXml/itemProps2.xml><?xml version="1.0" encoding="utf-8"?>
<ds:datastoreItem xmlns:ds="http://schemas.openxmlformats.org/officeDocument/2006/customXml" ds:itemID="{0DB0ECC9-5815-4F7A-BC7E-C5C16B1C5DA3}"/>
</file>

<file path=customXml/itemProps3.xml><?xml version="1.0" encoding="utf-8"?>
<ds:datastoreItem xmlns:ds="http://schemas.openxmlformats.org/officeDocument/2006/customXml" ds:itemID="{6B758FA1-6939-4183-96EC-E6D8A303E90F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946</TotalTime>
  <Words>358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ИСТОРИЯ РАЗВИТИЯ И ОСНОВНЫЕ ДОСТИЖЕНИЯ МОЛЕКУЛЯРНОЙ СИСТЕМАТИКИ</vt:lpstr>
      <vt:lpstr>Презентация PowerPoint</vt:lpstr>
      <vt:lpstr>Концепции вида</vt:lpstr>
      <vt:lpstr>Концепции вида</vt:lpstr>
      <vt:lpstr>Концепции вида</vt:lpstr>
      <vt:lpstr>Концепции вида</vt:lpstr>
      <vt:lpstr>Концепции вида</vt:lpstr>
      <vt:lpstr>Концепции вида</vt:lpstr>
      <vt:lpstr>Концепции вида</vt:lpstr>
      <vt:lpstr>Концепции вида</vt:lpstr>
    </vt:vector>
  </TitlesOfParts>
  <Company>GSU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Volodya</dc:creator>
  <cp:lastModifiedBy>Andrei Tsurykau</cp:lastModifiedBy>
  <cp:revision>102</cp:revision>
  <dcterms:created xsi:type="dcterms:W3CDTF">2005-02-14T08:37:20Z</dcterms:created>
  <dcterms:modified xsi:type="dcterms:W3CDTF">2014-05-16T10:29:11Z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